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41" r:id="rId2"/>
    <p:sldId id="344" r:id="rId3"/>
    <p:sldId id="342" r:id="rId4"/>
    <p:sldId id="343" r:id="rId5"/>
    <p:sldId id="345" r:id="rId6"/>
    <p:sldId id="346" r:id="rId7"/>
    <p:sldId id="348" r:id="rId8"/>
    <p:sldId id="355" r:id="rId9"/>
    <p:sldId id="351" r:id="rId10"/>
    <p:sldId id="352" r:id="rId11"/>
    <p:sldId id="353" r:id="rId12"/>
    <p:sldId id="354" r:id="rId13"/>
    <p:sldId id="349" r:id="rId14"/>
    <p:sldId id="34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2998" autoAdjust="0"/>
  </p:normalViewPr>
  <p:slideViewPr>
    <p:cSldViewPr>
      <p:cViewPr>
        <p:scale>
          <a:sx n="66" d="100"/>
          <a:sy n="66" d="100"/>
        </p:scale>
        <p:origin x="-127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47D2F-26AE-4DF9-9BEC-A6BDE81A560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900EE-8836-4D96-9940-076096392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0832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04E1C-35F2-4274-926C-BED159FE7C5E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18C6E-89E0-4564-A635-AE244FE3C4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9082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44824"/>
            <a:ext cx="9144000" cy="2376264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53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5300" b="1" dirty="0" smtClean="0">
                <a:solidFill>
                  <a:srgbClr val="002060"/>
                </a:solidFill>
              </a:rPr>
              <a:t>Конкурсное задание № 3</a:t>
            </a:r>
            <a:br>
              <a:rPr lang="ru-RU" sz="5300" b="1" dirty="0" smtClean="0">
                <a:solidFill>
                  <a:srgbClr val="002060"/>
                </a:solidFill>
              </a:rPr>
            </a:br>
            <a:r>
              <a:rPr lang="ru-RU" sz="6400" b="1" dirty="0" smtClean="0">
                <a:solidFill>
                  <a:srgbClr val="002060"/>
                </a:solidFill>
              </a:rPr>
              <a:t>«Семейное подспорье»</a:t>
            </a:r>
            <a:r>
              <a:rPr lang="ru-RU" sz="6000" b="1" dirty="0" smtClean="0">
                <a:solidFill>
                  <a:srgbClr val="002060"/>
                </a:solidFill>
              </a:rPr>
              <a:t/>
            </a:r>
            <a:br>
              <a:rPr lang="ru-RU" sz="6000" b="1" dirty="0" smtClean="0">
                <a:solidFill>
                  <a:srgbClr val="002060"/>
                </a:solidFill>
              </a:rPr>
            </a:b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052736"/>
          </a:xfrm>
        </p:spPr>
        <p:txBody>
          <a:bodyPr>
            <a:normAutofit fontScale="77500" lnSpcReduction="2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Муниципальное образование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город-герой Новороссийск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Краснодарский край </a:t>
            </a:r>
          </a:p>
          <a:p>
            <a:endParaRPr lang="ru-RU" dirty="0"/>
          </a:p>
        </p:txBody>
      </p:sp>
      <p:pic>
        <p:nvPicPr>
          <p:cNvPr id="4" name="Picture 6" descr="C:\Users\Miroshnikova\Desktop\КАМОК\макеты презентаций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0"/>
            <a:ext cx="899592" cy="1124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09217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12968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40959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1772816"/>
            <a:ext cx="9144000" cy="50851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dirty="0" smtClean="0"/>
              <a:t>Жители города приняли активное участие  в  реальной адресной помощи больным детям, тем, кому она сегодня жизненно необходима. </a:t>
            </a:r>
          </a:p>
          <a:p>
            <a:pPr algn="ctr">
              <a:buNone/>
            </a:pPr>
            <a:endParaRPr lang="ru-RU" sz="3200" dirty="0" smtClean="0"/>
          </a:p>
          <a:p>
            <a:pPr algn="ctr">
              <a:buNone/>
            </a:pPr>
            <a:r>
              <a:rPr lang="ru-RU" sz="3200" dirty="0" smtClean="0"/>
              <a:t>Слова «Не оскудеет рука дающего» стали не просто штампом, в ходе благотворительной акции  удалось приобрести  дорогостоящие средства реабилитации для 46 детей                                на сумму 5 млн. рублей</a:t>
            </a:r>
            <a:endParaRPr lang="ru-RU" sz="3200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12360" cy="177281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Городская благотворительная акция «Спаси и Сохрани»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" name="Рисунок 7" descr="logo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812360" y="0"/>
            <a:ext cx="1331640" cy="836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836712"/>
            <a:ext cx="1331640" cy="90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5" y="0"/>
            <a:ext cx="91582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сер\Desktop\баннер спаси и сохрани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5085184"/>
          </a:xfrm>
        </p:spPr>
        <p:txBody>
          <a:bodyPr/>
          <a:lstStyle/>
          <a:p>
            <a:pPr algn="ctr">
              <a:buNone/>
            </a:pPr>
            <a:endParaRPr lang="ru-RU" sz="3600" b="1" i="1" dirty="0" smtClean="0"/>
          </a:p>
          <a:p>
            <a:pPr algn="ctr">
              <a:buNone/>
            </a:pPr>
            <a:r>
              <a:rPr lang="ru-RU" sz="3600" i="1" dirty="0" smtClean="0"/>
              <a:t>Традиционно весной, в канун Светлого праздника Воскресения, в городе-герое Новороссийске проводится благотворительная акция                                 «Спаси и сохрани», направленная на помощь больным детям.</a:t>
            </a:r>
          </a:p>
          <a:p>
            <a:pPr algn="ctr">
              <a:buNone/>
            </a:pPr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logo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812360" y="0"/>
            <a:ext cx="1331640" cy="836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836712"/>
            <a:ext cx="1331640" cy="90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12360" cy="177281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Городская благотворительная акция «Спаси и Сохрани»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896544"/>
          </a:xfrm>
        </p:spPr>
        <p:txBody>
          <a:bodyPr/>
          <a:lstStyle/>
          <a:p>
            <a:pPr>
              <a:buNone/>
            </a:pPr>
            <a:endParaRPr lang="ru-RU" i="1" dirty="0" smtClean="0"/>
          </a:p>
          <a:p>
            <a:pPr algn="ctr">
              <a:buNone/>
            </a:pPr>
            <a:r>
              <a:rPr lang="ru-RU" i="1" dirty="0" smtClean="0"/>
              <a:t>В 2017 году комиссией по делам несовершеннолетних и защите их прав совместно с управлением здравоохранения и управлением социальной защиты населения  выявлено 46 детей, которые нуждаются в различных средствах реабилитации.  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12360" cy="177281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Городская благотворительная акция «Спаси и Сохрани»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Рисунок 4" descr="logo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812360" y="0"/>
            <a:ext cx="1331640" cy="836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836712"/>
            <a:ext cx="1331640" cy="90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Информирование населения  о детях, нуждающихся в средствах реабилитации, осуществлялось  на благотворительных ярмарках и концертах в образовательных организациях города, а также на аукционе в конгресс - холле «Абрау-Дюрсо», где были выставлены работы местных художников.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i="1" dirty="0" smtClean="0"/>
              <a:t>Каждый желающих мог самостоятельно приобрести необходимое средство реабилитации для конкретного ребенка.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</p:spPr>
        <p:txBody>
          <a:bodyPr>
            <a:normAutofit/>
          </a:bodyPr>
          <a:lstStyle/>
          <a:p>
            <a:pPr algn="l"/>
            <a:r>
              <a:rPr lang="ru-RU" sz="4200" b="1" dirty="0" smtClean="0">
                <a:solidFill>
                  <a:schemeClr val="accent3">
                    <a:lumMod val="75000"/>
                  </a:schemeClr>
                </a:solidFill>
              </a:rPr>
              <a:t>Благотворительный аукцион в </a:t>
            </a:r>
            <a:r>
              <a:rPr lang="ru-RU" sz="4200" b="1" dirty="0" err="1" smtClean="0">
                <a:solidFill>
                  <a:schemeClr val="accent3">
                    <a:lumMod val="75000"/>
                  </a:schemeClr>
                </a:solidFill>
              </a:rPr>
              <a:t>конгресс-холле</a:t>
            </a:r>
            <a:r>
              <a:rPr lang="ru-RU" sz="4200" b="1" dirty="0" smtClean="0">
                <a:solidFill>
                  <a:schemeClr val="accent3">
                    <a:lumMod val="75000"/>
                  </a:schemeClr>
                </a:solidFill>
              </a:rPr>
              <a:t> «Абрау-Дюрсо» </a:t>
            </a:r>
            <a:endParaRPr lang="ru-RU" sz="4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432048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861048"/>
            <a:ext cx="4032448" cy="263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асер\Desktop\баннер спаси и сохрани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844824"/>
            <a:ext cx="4032448" cy="1872208"/>
          </a:xfrm>
          <a:prstGeom prst="rect">
            <a:avLst/>
          </a:prstGeom>
          <a:noFill/>
        </p:spPr>
      </p:pic>
      <p:pic>
        <p:nvPicPr>
          <p:cNvPr id="7" name="Picture 3" descr="C:\Users\асер\Desktop\баннер спаси и сохрани2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365104"/>
            <a:ext cx="4320480" cy="2160240"/>
          </a:xfrm>
          <a:prstGeom prst="rect">
            <a:avLst/>
          </a:prstGeom>
          <a:noFill/>
        </p:spPr>
      </p:pic>
      <p:pic>
        <p:nvPicPr>
          <p:cNvPr id="8" name="Рисунок 7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812360" y="0"/>
            <a:ext cx="1331640" cy="836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836712"/>
            <a:ext cx="1331640" cy="90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4368" cy="126876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Текст информационной листовки  о городской благотворительной акции  «Спаси и Сохрани»</a:t>
            </a:r>
            <a:endParaRPr lang="ru-RU" sz="32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/>
              <a:t>ГОРОДСКАЯ БЛАГОТВОРИТЕЛЬНАЯ АКЦИЯ «СПАСИ И СОХРАНИ!»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«Главное – победить равнодушие!»</a:t>
            </a: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 </a:t>
            </a: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dirty="0" smtClean="0"/>
              <a:t>Ежегодно весной, в канун Светлого праздника Воскресения, администрация города Новороссийска совместно с ТРК «Новая Россия» проводит благотворительную акцию            «Спаси и сохрани», направленную на помощь больным детям.</a:t>
            </a:r>
          </a:p>
          <a:p>
            <a:pPr algn="ctr">
              <a:buNone/>
            </a:pPr>
            <a:r>
              <a:rPr lang="ru-RU" dirty="0" smtClean="0"/>
              <a:t>Период проведения акции в 2017 году обозначен с 1 марта по 16  апреля, в канун Пасхи на ТРК «Новая Россия» состоится телемарафон, в ходе которого будут подведены итоги. </a:t>
            </a:r>
          </a:p>
          <a:p>
            <a:pPr algn="ctr">
              <a:buNone/>
            </a:pPr>
            <a:r>
              <a:rPr lang="ru-RU" dirty="0" smtClean="0"/>
              <a:t>Предлагаем поучаствовать, в общем, добром деле - реальной адресной помощи больным детям, тем, кому она сегодня жизненно необходима. </a:t>
            </a:r>
          </a:p>
          <a:p>
            <a:pPr algn="ctr">
              <a:buNone/>
            </a:pPr>
            <a:r>
              <a:rPr lang="ru-RU" dirty="0" smtClean="0"/>
              <a:t>Пусть слова «Не оскудеет рука дающего» будут для нас не просто штампом. </a:t>
            </a:r>
          </a:p>
          <a:p>
            <a:pPr algn="ctr">
              <a:buNone/>
            </a:pPr>
            <a:r>
              <a:rPr lang="ru-RU" dirty="0" smtClean="0"/>
              <a:t>За историю благотворительной  акции «Спаси и сохрани» удалось собрать денежные средства на сумму более 55 000 000 рублей,  тем самым помочь 1000 детям, нуждающимся в дорогостоящем лечении и реабилитации, только за 2016 год в рамках акции собрано 5 712 150 рублей.</a:t>
            </a:r>
          </a:p>
          <a:p>
            <a:pPr algn="ctr">
              <a:buNone/>
            </a:pPr>
            <a:r>
              <a:rPr lang="ru-RU" dirty="0" smtClean="0"/>
              <a:t>В копилке добрых дел, приобретение сотен дорогостоящих средств реабилитации – инвалидные коляски, ходунки, тренажеры, слуховые аппараты, оплата лечений и операций. </a:t>
            </a:r>
          </a:p>
          <a:p>
            <a:pPr algn="ctr">
              <a:buNone/>
            </a:pPr>
            <a:r>
              <a:rPr lang="ru-RU" dirty="0" smtClean="0"/>
              <a:t>В настоящее время 46 детей, нуждаются в средствах реабилитации: </a:t>
            </a:r>
            <a:r>
              <a:rPr lang="ru-RU" b="1" dirty="0" err="1" smtClean="0">
                <a:solidFill>
                  <a:srgbClr val="FF0000"/>
                </a:solidFill>
              </a:rPr>
              <a:t>параподиумы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b="1" dirty="0" smtClean="0">
                <a:solidFill>
                  <a:srgbClr val="FF0000"/>
                </a:solidFill>
              </a:rPr>
              <a:t>беговые дорожки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миниподъемники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b="1" dirty="0" smtClean="0">
                <a:solidFill>
                  <a:srgbClr val="FF0000"/>
                </a:solidFill>
              </a:rPr>
              <a:t>инвалидные электрические коляски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вертикализаторы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b="1" dirty="0" smtClean="0">
                <a:solidFill>
                  <a:srgbClr val="FF0000"/>
                </a:solidFill>
              </a:rPr>
              <a:t>ходунки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b="1" dirty="0" smtClean="0">
                <a:solidFill>
                  <a:srgbClr val="FF0000"/>
                </a:solidFill>
              </a:rPr>
              <a:t>велотренажеры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Призываем новороссийцев помочь  детям, которым необходимо дорогостоящее лечение, и принять участие в акции «Спаси и сохрани». </a:t>
            </a:r>
          </a:p>
          <a:p>
            <a:endParaRPr lang="ru-RU" dirty="0"/>
          </a:p>
        </p:txBody>
      </p:sp>
      <p:pic>
        <p:nvPicPr>
          <p:cNvPr id="7" name="Рисунок 6" descr="logo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812360" y="0"/>
            <a:ext cx="1331640" cy="836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836712"/>
            <a:ext cx="1331640" cy="90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544" y="0"/>
            <a:ext cx="7272808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Детей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, нуждаются в средствах реабилитации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 algn="ctr">
              <a:buNone/>
            </a:pPr>
            <a:endParaRPr lang="ru-RU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3200" dirty="0" smtClean="0"/>
              <a:t> </a:t>
            </a:r>
            <a:r>
              <a:rPr lang="ru-RU" sz="3200" dirty="0" err="1" smtClean="0"/>
              <a:t>параподиумы</a:t>
            </a:r>
            <a:r>
              <a:rPr lang="ru-RU" sz="3200" dirty="0" smtClean="0"/>
              <a:t>, </a:t>
            </a:r>
            <a:endParaRPr lang="ru-RU" sz="3200" dirty="0" smtClean="0"/>
          </a:p>
          <a:p>
            <a:pPr algn="ctr">
              <a:buNone/>
            </a:pPr>
            <a:r>
              <a:rPr lang="ru-RU" sz="3200" dirty="0" smtClean="0"/>
              <a:t>беговые </a:t>
            </a:r>
            <a:r>
              <a:rPr lang="ru-RU" sz="3200" dirty="0" smtClean="0"/>
              <a:t>дорожки, </a:t>
            </a:r>
            <a:endParaRPr lang="ru-RU" sz="3200" dirty="0" smtClean="0"/>
          </a:p>
          <a:p>
            <a:pPr algn="ctr">
              <a:buNone/>
            </a:pPr>
            <a:r>
              <a:rPr lang="ru-RU" sz="3200" dirty="0" err="1" smtClean="0"/>
              <a:t>миниподъемники</a:t>
            </a:r>
            <a:r>
              <a:rPr lang="ru-RU" sz="3200" dirty="0" smtClean="0"/>
              <a:t>, </a:t>
            </a:r>
            <a:endParaRPr lang="ru-RU" sz="3200" dirty="0" smtClean="0"/>
          </a:p>
          <a:p>
            <a:pPr algn="ctr">
              <a:buNone/>
            </a:pPr>
            <a:r>
              <a:rPr lang="ru-RU" sz="3200" dirty="0" smtClean="0"/>
              <a:t>инвалидные </a:t>
            </a:r>
            <a:r>
              <a:rPr lang="ru-RU" sz="3200" dirty="0" smtClean="0"/>
              <a:t>электрические коляски</a:t>
            </a:r>
            <a:r>
              <a:rPr lang="ru-RU" sz="3200" dirty="0" smtClean="0"/>
              <a:t>,</a:t>
            </a:r>
          </a:p>
          <a:p>
            <a:pPr algn="ctr">
              <a:buNone/>
            </a:pPr>
            <a:r>
              <a:rPr lang="ru-RU" sz="3200" dirty="0" smtClean="0"/>
              <a:t> </a:t>
            </a:r>
            <a:r>
              <a:rPr lang="ru-RU" sz="3200" dirty="0" err="1" smtClean="0"/>
              <a:t>вертикализаторы</a:t>
            </a:r>
            <a:r>
              <a:rPr lang="ru-RU" sz="3200" dirty="0" smtClean="0"/>
              <a:t>,</a:t>
            </a:r>
          </a:p>
          <a:p>
            <a:pPr algn="ctr">
              <a:buNone/>
            </a:pPr>
            <a:r>
              <a:rPr lang="ru-RU" sz="3200" dirty="0" smtClean="0"/>
              <a:t> </a:t>
            </a:r>
            <a:r>
              <a:rPr lang="ru-RU" sz="3200" dirty="0" smtClean="0"/>
              <a:t>ходунки</a:t>
            </a:r>
            <a:r>
              <a:rPr lang="ru-RU" sz="3200" dirty="0" smtClean="0"/>
              <a:t>,</a:t>
            </a:r>
          </a:p>
          <a:p>
            <a:pPr algn="ctr">
              <a:buNone/>
            </a:pPr>
            <a:r>
              <a:rPr lang="ru-RU" sz="3200" dirty="0" smtClean="0"/>
              <a:t> </a:t>
            </a:r>
            <a:r>
              <a:rPr lang="ru-RU" sz="3200" dirty="0" smtClean="0"/>
              <a:t>велотренажеры.</a:t>
            </a:r>
            <a:endParaRPr lang="ru-RU" sz="3200" dirty="0"/>
          </a:p>
        </p:txBody>
      </p:sp>
      <p:pic>
        <p:nvPicPr>
          <p:cNvPr id="7" name="Рисунок 6" descr="logo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812360" y="0"/>
            <a:ext cx="1331640" cy="836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836712"/>
            <a:ext cx="1331640" cy="90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4896544" cy="293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812360" y="0"/>
            <a:ext cx="1331640" cy="836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836712"/>
            <a:ext cx="1331640" cy="90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501008"/>
            <a:ext cx="4896544" cy="2968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3055</TotalTime>
  <Words>243</Words>
  <Application>Microsoft Office PowerPoint</Application>
  <PresentationFormat>Экран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Конкурсное задание № 3 «Семейное подспорье» </vt:lpstr>
      <vt:lpstr>Слайд 2</vt:lpstr>
      <vt:lpstr>Городская благотворительная акция «Спаси и Сохрани»</vt:lpstr>
      <vt:lpstr>Городская благотворительная акция «Спаси и Сохрани»</vt:lpstr>
      <vt:lpstr>Слайд 5</vt:lpstr>
      <vt:lpstr>Благотворительный аукцион в конгресс-холле «Абрау-Дюрсо» </vt:lpstr>
      <vt:lpstr>Текст информационной листовки  о городской благотворительной акции  «Спаси и Сохрани»</vt:lpstr>
      <vt:lpstr>Слайд 8</vt:lpstr>
      <vt:lpstr>Слайд 9</vt:lpstr>
      <vt:lpstr>Слайд 10</vt:lpstr>
      <vt:lpstr>Слайд 11</vt:lpstr>
      <vt:lpstr>Слайд 12</vt:lpstr>
      <vt:lpstr>Городская благотворительная акция «Спаси и Сохрани»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комиссии  по делам несовершеннолетних  и защите их прав</dc:title>
  <dc:creator>Admin</dc:creator>
  <cp:lastModifiedBy>асер</cp:lastModifiedBy>
  <cp:revision>373</cp:revision>
  <dcterms:created xsi:type="dcterms:W3CDTF">2013-01-13T22:25:25Z</dcterms:created>
  <dcterms:modified xsi:type="dcterms:W3CDTF">2017-09-21T05:41:39Z</dcterms:modified>
</cp:coreProperties>
</file>